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70"/>
  </p:notesMasterIdLst>
  <p:handoutMasterIdLst>
    <p:handoutMasterId r:id="rId71"/>
  </p:handoutMasterIdLst>
  <p:sldIdLst>
    <p:sldId id="256" r:id="rId5"/>
    <p:sldId id="257" r:id="rId6"/>
    <p:sldId id="258" r:id="rId7"/>
    <p:sldId id="259" r:id="rId8"/>
    <p:sldId id="260" r:id="rId9"/>
    <p:sldId id="273" r:id="rId10"/>
    <p:sldId id="261" r:id="rId11"/>
    <p:sldId id="262" r:id="rId12"/>
    <p:sldId id="263" r:id="rId13"/>
    <p:sldId id="264" r:id="rId14"/>
    <p:sldId id="272" r:id="rId15"/>
    <p:sldId id="265" r:id="rId16"/>
    <p:sldId id="267" r:id="rId17"/>
    <p:sldId id="268" r:id="rId18"/>
    <p:sldId id="269" r:id="rId19"/>
    <p:sldId id="266" r:id="rId20"/>
    <p:sldId id="270" r:id="rId21"/>
    <p:sldId id="307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308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9" r:id="rId51"/>
    <p:sldId id="301" r:id="rId52"/>
    <p:sldId id="302" r:id="rId53"/>
    <p:sldId id="303" r:id="rId54"/>
    <p:sldId id="304" r:id="rId55"/>
    <p:sldId id="305" r:id="rId56"/>
    <p:sldId id="306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271" r:id="rId69"/>
  </p:sldIdLst>
  <p:sldSz cx="9144000" cy="6858000" type="screen4x3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45" autoAdjust="0"/>
    <p:restoredTop sz="93977" autoAdjust="0"/>
  </p:normalViewPr>
  <p:slideViewPr>
    <p:cSldViewPr>
      <p:cViewPr>
        <p:scale>
          <a:sx n="76" d="100"/>
          <a:sy n="76" d="100"/>
        </p:scale>
        <p:origin x="-1032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" Type="http://schemas.openxmlformats.org/officeDocument/2006/relationships/slide" Target="slides/slide3.xml"/><Relationship Id="rId71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presProps" Target="pres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notesMaster" Target="notesMasters/notesMaster1.xml"/><Relationship Id="rId75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9472DD5C-B6A9-4714-908F-0B8F74738B98}" type="datetimeFigureOut">
              <a:rPr lang="en-US" smtClean="0"/>
              <a:pPr/>
              <a:t>3/26/2020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7C1C90DE-A98B-4173-B17E-434F189FC4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1235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193366E8-8A22-4400-BBA2-8D322280A6E8}" type="datetimeFigureOut">
              <a:rPr lang="en-US" smtClean="0"/>
              <a:pPr/>
              <a:t>3/26/2020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3792D2CF-A01B-4515-8B40-3DC34258267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088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74" y="0"/>
            <a:ext cx="9144000" cy="6858000"/>
            <a:chOff x="-1574" y="0"/>
            <a:chExt cx="914400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>
              <a:duotone>
                <a:schemeClr val="accent1"/>
                <a:srgbClr val="FFFFFF"/>
              </a:duotone>
              <a:lum bright="-10000"/>
            </a:blip>
            <a:stretch>
              <a:fillRect/>
            </a:stretch>
          </p:blipFill>
          <p:spPr>
            <a:xfrm>
              <a:off x="-1574" y="381000"/>
              <a:ext cx="9144000" cy="609361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Rectangle 10"/>
            <p:cNvSpPr/>
            <p:nvPr userDrawn="1"/>
          </p:nvSpPr>
          <p:spPr>
            <a:xfrm>
              <a:off x="-1574" y="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-1574" y="655320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-1574" y="381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-1574" y="6477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Shape 20"/>
          <p:cNvSpPr>
            <a:spLocks noGrp="1"/>
          </p:cNvSpPr>
          <p:nvPr>
            <p:ph type="title"/>
          </p:nvPr>
        </p:nvSpPr>
        <p:spPr>
          <a:xfrm>
            <a:off x="704850" y="4495800"/>
            <a:ext cx="7772400" cy="1362075"/>
          </a:xfrm>
          <a:prstGeom prst="rect">
            <a:avLst/>
          </a:prstGeom>
        </p:spPr>
        <p:txBody>
          <a:bodyPr anchor="t"/>
          <a:lstStyle>
            <a:lvl1pPr algn="ctr">
              <a:defRPr sz="4000" b="0" cap="none" baseline="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 anchor="b" anchorCtr="0"/>
          <a:lstStyle>
            <a:lvl1pPr marL="0" indent="0" algn="ctr">
              <a:buNone/>
              <a:defRPr>
                <a:solidFill>
                  <a:schemeClr val="bg2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3/26/2020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74" y="0"/>
            <a:ext cx="9145574" cy="6858000"/>
            <a:chOff x="-1574" y="0"/>
            <a:chExt cx="9145574" cy="6858000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381000"/>
              <a:ext cx="9144000" cy="6096000"/>
            </a:xfrm>
            <a:prstGeom prst="rect">
              <a:avLst/>
            </a:prstGeom>
            <a:gradFill>
              <a:gsLst>
                <a:gs pos="0">
                  <a:schemeClr val="accent1">
                    <a:tint val="40000"/>
                  </a:schemeClr>
                </a:gs>
                <a:gs pos="100000">
                  <a:schemeClr val="accent1">
                    <a:shade val="75000"/>
                  </a:schemeClr>
                </a:gs>
              </a:gsLst>
              <a:path path="circle">
                <a:fillToRect l="100000" t="100000" r="100000" b="100000"/>
              </a:path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-1574" y="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-1574" y="655320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-1574" y="381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-1574" y="6477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722313" y="4505325"/>
            <a:ext cx="7772400" cy="1362075"/>
          </a:xfrm>
          <a:prstGeom prst="rect">
            <a:avLst/>
          </a:prstGeom>
        </p:spPr>
        <p:txBody>
          <a:bodyPr anchor="t"/>
          <a:lstStyle>
            <a:lvl1pPr algn="ctr">
              <a:defRPr sz="4000" b="0" cap="none" baseline="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3/26/2020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3/26/2020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3/26/2020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3/26/2020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1"/>
            <a:ext cx="5111750" cy="4525963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600201"/>
            <a:ext cx="3008313" cy="45259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3/26/2020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3/26/2020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9144000" cy="1506538"/>
            <a:chOff x="0" y="0"/>
            <a:chExt cx="9144000" cy="1506538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11">
              <a:duotone>
                <a:schemeClr val="accent1"/>
                <a:srgbClr val="FFFFFF"/>
              </a:duotone>
            </a:blip>
            <a:srcRect/>
            <a:stretch>
              <a:fillRect/>
            </a:stretch>
          </p:blipFill>
          <p:spPr>
            <a:xfrm>
              <a:off x="0" y="1"/>
              <a:ext cx="9144000" cy="14192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Rectangle 9"/>
            <p:cNvSpPr/>
            <p:nvPr userDrawn="1"/>
          </p:nvSpPr>
          <p:spPr>
            <a:xfrm>
              <a:off x="0" y="0"/>
              <a:ext cx="9144000" cy="1447800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49000">
                  <a:schemeClr val="accent1">
                    <a:tint val="20000"/>
                    <a:alpha val="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0" y="142875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504950"/>
              <a:ext cx="9144000" cy="1588"/>
            </a:xfrm>
            <a:prstGeom prst="line">
              <a:avLst/>
            </a:prstGeom>
            <a:ln w="15875" cap="flat" cmpd="sng" algn="ctr">
              <a:solidFill>
                <a:schemeClr val="tx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0D0AA-A564-40E6-BDF9-FE3371FD07B4}" type="datetimeFigureOut">
              <a:rPr lang="en-US" smtClean="0"/>
              <a:pPr/>
              <a:t>3/26/2020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5238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eaLnBrk="1" latinLnBrk="0" hangingPunct="1">
        <a:spcBef>
          <a:spcPct val="0"/>
        </a:spcBef>
        <a:buNone/>
        <a:defRPr kumimoji="0" lang="en-US" sz="4000" b="0" i="0" u="none" strike="noStrike" kern="1200" cap="none" spc="0" normalizeH="0" baseline="0" noProof="0" smtClean="0">
          <a:ln>
            <a:noFill/>
          </a:ln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uLnTx/>
          <a:uFillTx/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spcAft>
          <a:spcPts val="400"/>
        </a:spcAft>
        <a:buFont typeface="Arial"/>
        <a:buChar char="•"/>
        <a:defRPr sz="2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304800" y="1295400"/>
            <a:ext cx="8534400" cy="22860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Origins of Language </a:t>
            </a:r>
            <a:endParaRPr lang="en-US" sz="6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>
            <a:spLocks noGrp="1"/>
          </p:cNvSpPr>
          <p:nvPr>
            <p:ph type="title"/>
          </p:nvPr>
        </p:nvSpPr>
        <p:spPr>
          <a:xfrm>
            <a:off x="3810000" y="5486400"/>
            <a:ext cx="5257800" cy="762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Dr. Tahira Asgher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502920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And He taught Adam the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names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things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; then He placed them before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angels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and said: "Tell me the names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these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if ye are right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.“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has taught him [man]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speech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(and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intelligence).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509" y="3569277"/>
            <a:ext cx="6476999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5943598" y="4953000"/>
            <a:ext cx="1600199" cy="0"/>
          </a:xfrm>
          <a:prstGeom prst="line">
            <a:avLst/>
          </a:prstGeom>
          <a:scene3d>
            <a:camera prst="perspectiveRight"/>
            <a:lightRig rig="threePt" dir="t"/>
          </a:scene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6082144" y="4953000"/>
            <a:ext cx="800099" cy="46759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5029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Divine Source: Christianity</a:t>
            </a:r>
            <a:endParaRPr lang="en-US" sz="3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In the beginning was the Word, and the Word was with God, and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the Word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was God (John 1:1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buNone/>
            </a:pP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And out of the ground the Lord God formed every beast of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the field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, and every fowl of the air; and brought them unto Adam to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see what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he would call them: and whatsoever Adam called every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living creature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, that was the name thereof (Genesis 2:19)</a:t>
            </a:r>
            <a:endParaRPr lang="en-US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51054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3200" b="1" u="sng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Divine Source: Hinduism</a:t>
            </a:r>
            <a:endParaRPr lang="en-US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There grew in the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Centre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of the earth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the wonderful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‘world tree,’ or ‘knowledge tree’. It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was so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tall that it reached almost to heaven. It said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in its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heart, ‘I shall hold my head in heaven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and spread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my branches over all the earth, and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gather all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men together under my shadow, and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protect them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, and prevent them from separating’.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But Brahma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, the creator-god, to punish the pride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tree, cut off its branches and cast them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down on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the earth, when they sprang up as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wata trees, and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made differences of belief and speech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and customs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to prevail on the earth, to disperse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men upon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its surface.</a:t>
            </a:r>
            <a:endParaRPr lang="en-US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9144000" cy="5333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5105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b="1" u="sng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Divine Source: Americans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Aztecs’ belief maintains that a great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flood occurs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and only a man, Coxcox, and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a woman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, Xochiquetzal, survive, having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floated on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 piece of bark. They find themselves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on land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and beget many children who are at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first born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unable to speak, but subsequently,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upon the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arrival of a d0ve, are endowed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with language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, although each one is given a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different speech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such that they cannot understand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one another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495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b="1" u="sng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Divine Source: Africa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Wa-Sania, a Bantu people of East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African origin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, have a tale that in the beginning,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the peoples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of the earth knew only one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language, but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during a severe famine, a madness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struck the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people, causing them to wander in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all directions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, jabbering strange words, and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this is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how different languages came about.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51054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3200" b="1" u="sng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Divine Source: Australia</a:t>
            </a:r>
            <a:endParaRPr lang="en-US" sz="3500" b="1" u="sng" dirty="0" smtClean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remote times an old woman, named Wurruri,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lived towards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the east and generally walked with a large stick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in her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hand, to scatter the fires around which others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were sleeping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. Wurruri at length died. Greatly delighted at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this circumstance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, they sent messengers in all directions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to give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notice of her death; men, women and children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came, not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to lament, but to show their joy. The Raminjerar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were the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first who fell upon the corpse and began eating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the flesh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, and immediately began to speak intelligibly.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The other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tribes to the east, arriving later, ate the contents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intestines, which caused them to speak a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language slightly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different. The northern tribes came last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and devoured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the intestines and all that remained,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and immediately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spoke a language differing still more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from that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of the Raminjerar.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953000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Basic assumption of Divine </a:t>
            </a:r>
            <a:r>
              <a:rPr lang="en-US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Source theory</a:t>
            </a:r>
            <a:endParaRPr lang="en-US" b="1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human infants were allowed to grow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up without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hearing any language around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them, then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they would spontaneously begin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using the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original God-given language</a:t>
            </a:r>
            <a:r>
              <a:rPr lang="en-US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95300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Story of an Egyptian Pharaoh</a:t>
            </a:r>
          </a:p>
          <a:p>
            <a:pPr marL="0" indent="0">
              <a:buNone/>
            </a:pP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Greek writer Herodotus reported the story of an Egyptian pharaoh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named </a:t>
            </a:r>
            <a:r>
              <a:rPr lang="en-US" dirty="0" err="1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Psammetichus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(or </a:t>
            </a:r>
            <a:r>
              <a:rPr lang="en-US" dirty="0" err="1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Psamtik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) who tried the experiment with two newborn babies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more than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2,500 years ago. After two years of isolation except for the company of goats and 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mute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shepherd, the children were reported to have spontaneously uttered, not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an Egyptian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word, but something that was identified as the Phrygian word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bekos, meaning bread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.” The pharaoh concluded that Phrygian, an older language spoken in part of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what Is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modern Turkey, must be the original language. That seems very unlikely. The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children may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not have picked up this “word” from any human source, but as several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commentators have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pointed out, they must have heard what the goats were saying. (First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remove the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-kos ending, which was added in the Greek version of the story, then pronounce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beas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you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would the English word bed without -d at the end. Can you hear a goat?)</a:t>
            </a:r>
          </a:p>
        </p:txBody>
      </p:sp>
    </p:spTree>
    <p:extLst>
      <p:ext uri="{BB962C8B-B14F-4D97-AF65-F5344CB8AC3E}">
        <p14:creationId xmlns:p14="http://schemas.microsoft.com/office/powerpoint/2010/main" val="39172267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5029200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King James’ experiment</a:t>
            </a:r>
          </a:p>
          <a:p>
            <a:pPr marL="0" indent="0">
              <a:buNone/>
            </a:pPr>
            <a:endParaRPr lang="en-US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King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James the Fourth of Scotland carried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out a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similar experiment around the year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1500 and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the children were reported to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have spontaneously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started speaking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Hebrew, confirming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the King’s belief that Hebrew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had indeed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been the language of the Garden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of Eden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9680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What is Language?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2514600"/>
          </a:xfrm>
        </p:spPr>
        <p:txBody>
          <a:bodyPr/>
          <a:lstStyle/>
          <a:p>
            <a:pPr marL="0" indent="0" algn="ctr">
              <a:buNone/>
            </a:pPr>
            <a:r>
              <a:rPr lang="en-US" sz="4800" b="1" dirty="0">
                <a:latin typeface="Times New Roman" pitchFamily="18" charset="0"/>
                <a:cs typeface="Times New Roman" pitchFamily="18" charset="0"/>
              </a:rPr>
              <a:t>Language is one 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sz="4800" b="1" dirty="0">
                <a:latin typeface="Times New Roman" pitchFamily="18" charset="0"/>
                <a:cs typeface="Times New Roman" pitchFamily="18" charset="0"/>
              </a:rPr>
              <a:t>best means 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by which humans communicate</a:t>
            </a:r>
            <a:r>
              <a:rPr lang="en-US" sz="4400" b="1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Callout 3"/>
          <p:cNvSpPr/>
          <p:nvPr/>
        </p:nvSpPr>
        <p:spPr>
          <a:xfrm>
            <a:off x="762000" y="1905000"/>
            <a:ext cx="7620000" cy="4191000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The Natural Sound Source</a:t>
            </a:r>
            <a:endParaRPr lang="en-US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8459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The suggestion of this source is:</a:t>
            </a:r>
          </a:p>
          <a:p>
            <a:pPr marL="0" indent="0"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Primitive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words could have been imitations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of natural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sounds which early men heard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around them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279991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5105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Some theories of Natural sound source are as follows: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Natural evolution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Invention/imitation </a:t>
            </a:r>
            <a:r>
              <a:rPr lang="en-US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hypotheses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ding-dong” hypothesis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pooh-pooh” hypothesis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bow-wow”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hypothesis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ta-ta”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hypothesis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Necessity Theories</a:t>
            </a:r>
          </a:p>
          <a:p>
            <a:pPr lvl="1"/>
            <a:r>
              <a:rPr lang="en-US" dirty="0">
                <a:latin typeface="Times New Roman" pitchFamily="18" charset="0"/>
                <a:cs typeface="Times New Roman" pitchFamily="18" charset="0"/>
              </a:rPr>
              <a:t>Warning hypothesis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yo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-he-ho” hypothesis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Lying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hypothesis</a:t>
            </a: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9518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510540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Natural Evolution Hypothesis</a:t>
            </a:r>
          </a:p>
          <a:p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Humans evolved a 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Language Acquisition Device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. The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simple vocalizations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and gestures inherited from our primitive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ancestors quickly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gave way to a creative system of language – perhaps in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a single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generation or two due to a genetic mutation that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produced advantageous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results.</a:t>
            </a:r>
          </a:p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One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theory suggests this perhaps gave 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Homo sapiens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an advantage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over 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Homo neatherthal is,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whose vocalizations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were limited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by a less developed vocal tract. Studies of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Neanderthal skulls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indicate that they were only able to produce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fricative sounds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, like /f/ and /v/.</a:t>
            </a:r>
          </a:p>
          <a:p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Homo loquens” – the speaking human!</a:t>
            </a:r>
            <a:endParaRPr lang="en-US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7483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5029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Invention </a:t>
            </a:r>
            <a:r>
              <a:rPr lang="en-US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Hypotheses</a:t>
            </a:r>
          </a:p>
          <a:p>
            <a:pPr marL="514350" indent="-514350">
              <a:buAutoNum type="arabicPeriod"/>
            </a:pPr>
            <a:r>
              <a:rPr lang="en-US" b="1" u="sng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Ding Dong theory:</a:t>
            </a:r>
          </a:p>
          <a:p>
            <a:pPr marL="0" indent="0">
              <a:buNone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umans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named objects, actions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and phenomena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after a recognizable sound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associated with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it. The first human words were a type of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ICON, a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sign whose form is an exact image of its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meaning: </a:t>
            </a:r>
          </a:p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Boom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= explosion (English)</a:t>
            </a:r>
          </a:p>
          <a:p>
            <a:r>
              <a:rPr lang="en-US" dirty="0" err="1">
                <a:effectLst/>
                <a:latin typeface="Times New Roman" pitchFamily="18" charset="0"/>
                <a:cs typeface="Times New Roman" pitchFamily="18" charset="0"/>
              </a:rPr>
              <a:t>Tun-tun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 = heart (Chinook Indian)</a:t>
            </a:r>
          </a:p>
          <a:p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Ai-</a:t>
            </a:r>
            <a:r>
              <a:rPr lang="en-US" dirty="0" err="1">
                <a:effectLst/>
                <a:latin typeface="Times New Roman" pitchFamily="18" charset="0"/>
                <a:cs typeface="Times New Roman" pitchFamily="18" charset="0"/>
              </a:rPr>
              <a:t>ai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 = knife (Basque, literally “ouch-ouch”)</a:t>
            </a:r>
            <a:endParaRPr lang="en-US" dirty="0" smtClean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2700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50292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b="1" u="sng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Pooh-Pooh theory:</a:t>
            </a:r>
          </a:p>
          <a:p>
            <a:pPr marL="0" indent="0">
              <a:buNone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umans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’ first words were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derived from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spontaneous expressions of dislike, hunger, pain,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or pleasure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Ha-ha-ha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effectLst/>
                <a:latin typeface="Times New Roman" pitchFamily="18" charset="0"/>
                <a:cs typeface="Times New Roman" pitchFamily="18" charset="0"/>
              </a:rPr>
              <a:t>wah-wah</a:t>
            </a:r>
            <a:endParaRPr lang="en-US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It differs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from language to language:</a:t>
            </a:r>
          </a:p>
          <a:p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English 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ouch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Russian </a:t>
            </a:r>
            <a:r>
              <a:rPr lang="en-US" i="1" dirty="0" err="1">
                <a:effectLst/>
                <a:latin typeface="Times New Roman" pitchFamily="18" charset="0"/>
                <a:cs typeface="Times New Roman" pitchFamily="18" charset="0"/>
              </a:rPr>
              <a:t>oi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; </a:t>
            </a:r>
            <a:endParaRPr lang="en-US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Cherokee </a:t>
            </a:r>
            <a:r>
              <a:rPr lang="en-US" i="1" dirty="0" err="1">
                <a:effectLst/>
                <a:latin typeface="Times New Roman" pitchFamily="18" charset="0"/>
                <a:cs typeface="Times New Roman" pitchFamily="18" charset="0"/>
              </a:rPr>
              <a:t>eee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endParaRPr lang="en-US" i="1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Basque </a:t>
            </a:r>
            <a:r>
              <a:rPr lang="en-US" i="1" dirty="0" err="1">
                <a:effectLst/>
                <a:latin typeface="Times New Roman" pitchFamily="18" charset="0"/>
                <a:cs typeface="Times New Roman" pitchFamily="18" charset="0"/>
              </a:rPr>
              <a:t>ai</a:t>
            </a:r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8137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51054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Renditions of animal sounds differ considerably from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language to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language, even though the animal makes essentially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the same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sound:</a:t>
            </a:r>
          </a:p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Dog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i="1" dirty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bow-wow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; Chinese </a:t>
            </a:r>
            <a:r>
              <a:rPr lang="en-US" i="1" dirty="0" err="1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wu-wu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; Jap.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wan-wan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; Russian </a:t>
            </a:r>
            <a:r>
              <a:rPr lang="en-US" i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gaf-gaf</a:t>
            </a:r>
            <a:r>
              <a:rPr lang="en-US" i="1" dirty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i="1" dirty="0" err="1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tyaff-tyaff</a:t>
            </a:r>
            <a:endParaRPr lang="en-US" i="1" dirty="0">
              <a:solidFill>
                <a:schemeClr val="accent5">
                  <a:lumMod val="60000"/>
                  <a:lumOff val="4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Cat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meow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; Russian </a:t>
            </a:r>
            <a:r>
              <a:rPr lang="en-US" i="1" dirty="0" err="1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myaoo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Chinese </a:t>
            </a:r>
            <a:r>
              <a:rPr lang="en-US" i="1" dirty="0" err="1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mao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; Japanese </a:t>
            </a:r>
            <a:r>
              <a:rPr lang="en-US" i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nya-nya</a:t>
            </a:r>
            <a:endParaRPr lang="en-US" i="1" dirty="0" smtClean="0">
              <a:solidFill>
                <a:schemeClr val="accent5">
                  <a:lumMod val="60000"/>
                  <a:lumOff val="4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="1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Criticism</a:t>
            </a:r>
            <a:r>
              <a:rPr lang="en-US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these are produced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with sudden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intakes of breath, which is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not the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case for ordinary speech!!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=&gt; emotional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reactions contain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sounds not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otherwise used in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speech production</a:t>
            </a: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9944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50292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b="1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Bow-wow theory:</a:t>
            </a:r>
          </a:p>
          <a:p>
            <a:pPr marL="0" indent="0">
              <a:buNone/>
            </a:pP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primitive sounds have been imitations of the natural sounds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which early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men and women heard around them.</a:t>
            </a:r>
          </a:p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When an object flew by , making a caw-caw sound, the early human </a:t>
            </a:r>
            <a:r>
              <a:rPr lang="en-US" dirty="0" err="1" smtClean="0">
                <a:effectLst/>
                <a:latin typeface="Times New Roman" pitchFamily="18" charset="0"/>
                <a:cs typeface="Times New Roman" pitchFamily="18" charset="0"/>
              </a:rPr>
              <a:t>trie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imitate the sound and used it to refer to the thing associated with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the sound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Similarly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by hearing coo-coo sound the early man might have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identified the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bird with sound.</a:t>
            </a:r>
          </a:p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fact that all modern languages have some words with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pronunciations that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seem to echo naturally occurring sounds could be used to support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this theory.</a:t>
            </a: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8351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5105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words like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cuckoo, splash, bang , boom, rattle, buzz, hiss, screech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forms such as bow-wow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b="1" dirty="0" smtClean="0"/>
          </a:p>
          <a:p>
            <a:pPr marL="0" indent="0">
              <a:buNone/>
            </a:pP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This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view of language origin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has been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called the “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Bow-wow theory.</a:t>
            </a:r>
          </a:p>
          <a:p>
            <a:pPr marL="0" indent="0">
              <a:buNone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The imitations of sounds were then used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to refer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to the things associated with the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relevant sound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>
                <a:effectLst/>
                <a:latin typeface="Times New Roman" pitchFamily="18" charset="0"/>
                <a:cs typeface="Times New Roman" pitchFamily="18" charset="0"/>
              </a:rPr>
              <a:t>onomatopoeia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still exist in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our language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today: splash, rattle, boom,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...!).This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theory is only acceptable in regard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to onomatopoeic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words. While we know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that not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all the words are onomatopoeic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en-US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Criticism:</a:t>
            </a:r>
            <a:endParaRPr lang="en-US" b="1" u="sng" dirty="0">
              <a:solidFill>
                <a:schemeClr val="accent2">
                  <a:lumMod val="60000"/>
                  <a:lumOff val="4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This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theory does not explain the origin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of abstract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word in language.</a:t>
            </a:r>
          </a:p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function of language is not just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to name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the words.</a:t>
            </a:r>
          </a:p>
        </p:txBody>
      </p:sp>
    </p:spTree>
    <p:extLst>
      <p:ext uri="{BB962C8B-B14F-4D97-AF65-F5344CB8AC3E}">
        <p14:creationId xmlns:p14="http://schemas.microsoft.com/office/powerpoint/2010/main" val="18456602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5105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b="1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Ta-ta theory:</a:t>
            </a:r>
          </a:p>
          <a:p>
            <a:pPr marL="0" indent="0">
              <a:buNone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Charles Darwin theorized that speech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may have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developed as a sort of mouth pantomime – the organs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of speech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were used to imitate the gestures of the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hand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. The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first words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were lip icons of hand gestures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en-US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Criticism</a:t>
            </a:r>
            <a:endParaRPr lang="en-US" b="1" u="sng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ifferent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gestures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in different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cultures: crossing fingers for good luck in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English versus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Russian “fig” gesture; nodding “no” in Greek versus “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yes” in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English</a:t>
            </a:r>
          </a:p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Even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Darwin himself thought this was a little implausible.</a:t>
            </a:r>
          </a:p>
        </p:txBody>
      </p:sp>
    </p:spTree>
    <p:extLst>
      <p:ext uri="{BB962C8B-B14F-4D97-AF65-F5344CB8AC3E}">
        <p14:creationId xmlns:p14="http://schemas.microsoft.com/office/powerpoint/2010/main" val="388388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Importance of Language 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Language</a:t>
            </a:r>
          </a:p>
          <a:p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2400" dirty="0">
                <a:effectLst/>
                <a:latin typeface="Times New Roman" pitchFamily="18" charset="0"/>
                <a:cs typeface="Times New Roman" pitchFamily="18" charset="0"/>
              </a:rPr>
              <a:t>everywhere</a:t>
            </a:r>
          </a:p>
          <a:p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permeates </a:t>
            </a:r>
            <a:r>
              <a:rPr lang="en-US" sz="2400" dirty="0">
                <a:effectLst/>
                <a:latin typeface="Times New Roman" pitchFamily="18" charset="0"/>
                <a:cs typeface="Times New Roman" pitchFamily="18" charset="0"/>
              </a:rPr>
              <a:t>our thoughts</a:t>
            </a:r>
          </a:p>
          <a:p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Mediates </a:t>
            </a:r>
            <a:r>
              <a:rPr lang="en-US" sz="2400" dirty="0">
                <a:effectLst/>
                <a:latin typeface="Times New Roman" pitchFamily="18" charset="0"/>
                <a:cs typeface="Times New Roman" pitchFamily="18" charset="0"/>
              </a:rPr>
              <a:t>our relations with others</a:t>
            </a:r>
          </a:p>
          <a:p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Creeps </a:t>
            </a:r>
            <a:r>
              <a:rPr lang="en-US" sz="2400" dirty="0">
                <a:effectLst/>
                <a:latin typeface="Times New Roman" pitchFamily="18" charset="0"/>
                <a:cs typeface="Times New Roman" pitchFamily="18" charset="0"/>
              </a:rPr>
              <a:t>into our dreams</a:t>
            </a:r>
          </a:p>
          <a:p>
            <a:pPr marL="0" indent="0">
              <a:buNone/>
            </a:pPr>
            <a:r>
              <a:rPr lang="en-US" sz="2400" dirty="0">
                <a:effectLst/>
                <a:latin typeface="Times New Roman" pitchFamily="18" charset="0"/>
                <a:cs typeface="Times New Roman" pitchFamily="18" charset="0"/>
              </a:rPr>
              <a:t>And in it,</a:t>
            </a:r>
          </a:p>
          <a:p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Human </a:t>
            </a:r>
            <a:r>
              <a:rPr lang="en-US" sz="2400" dirty="0">
                <a:effectLst/>
                <a:latin typeface="Times New Roman" pitchFamily="18" charset="0"/>
                <a:cs typeface="Times New Roman" pitchFamily="18" charset="0"/>
              </a:rPr>
              <a:t>knowledge and culture is stored and</a:t>
            </a:r>
          </a:p>
          <a:p>
            <a:r>
              <a:rPr lang="en-US" sz="2400" dirty="0">
                <a:effectLst/>
                <a:latin typeface="Times New Roman" pitchFamily="18" charset="0"/>
                <a:cs typeface="Times New Roman" pitchFamily="18" charset="0"/>
              </a:rPr>
              <a:t>transmitted.</a:t>
            </a:r>
          </a:p>
          <a:p>
            <a:pPr marL="0" indent="0">
              <a:buNone/>
            </a:pPr>
            <a:r>
              <a:rPr lang="en-US" sz="2400" dirty="0">
                <a:effectLst/>
                <a:latin typeface="Times New Roman" pitchFamily="18" charset="0"/>
                <a:cs typeface="Times New Roman" pitchFamily="18" charset="0"/>
              </a:rPr>
              <a:t>So, without it, all the above points are IMPOSSIBLE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5029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Necessity Theories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Necessity is the mother of invention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”.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Warning Hypothesis</a:t>
            </a:r>
            <a:r>
              <a:rPr lang="en-US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Language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evolved from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the warning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signals used by animals. Perhaps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language started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with a warning sound to others,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that signified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“HELP!” or “RUN!” to alert other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members to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the approach of a lumbering hairy mammoth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or hungry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saber-tooth tiger.</a:t>
            </a:r>
          </a:p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Other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first words could have been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hunting instructions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941294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50292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b="1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“Lying” Hypothesis</a:t>
            </a:r>
            <a:r>
              <a:rPr lang="en-US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en-US" u="sng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Sturtevant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argued that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since all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our real intentions or emotions get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involuntarily expressed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by gesture, look, or sound, 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voluntary communication 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must have been invented in order to 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lie or 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deceive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. He believed that the need to deceive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and lie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– to use language in contrast to reality for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selfish ends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– was the social prompting that got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language started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Seems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pretty far-fetched.</a:t>
            </a:r>
          </a:p>
        </p:txBody>
      </p:sp>
    </p:spTree>
    <p:extLst>
      <p:ext uri="{BB962C8B-B14F-4D97-AF65-F5344CB8AC3E}">
        <p14:creationId xmlns:p14="http://schemas.microsoft.com/office/powerpoint/2010/main" val="14680361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b="1" u="sng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Yo</a:t>
            </a:r>
            <a:r>
              <a:rPr lang="en-US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-he-ho </a:t>
            </a:r>
            <a:r>
              <a:rPr lang="en-US" b="1" u="sng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thoery</a:t>
            </a:r>
            <a:r>
              <a:rPr lang="en-US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Another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proposal involving natural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sound has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been called the “ </a:t>
            </a:r>
            <a:r>
              <a:rPr lang="en-US" dirty="0" err="1">
                <a:effectLst/>
                <a:latin typeface="Times New Roman" pitchFamily="18" charset="0"/>
                <a:cs typeface="Times New Roman" pitchFamily="18" charset="0"/>
              </a:rPr>
              <a:t>yo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-he-ho” theory.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The idea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is that the sounds of a person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involved in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physical effort could be the source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our language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, especially when that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physical effort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involved several people and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the interaction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had to be coordinated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So, a group of early humans might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have developed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 set of hums,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grunts, groans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and curses that were used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when they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were lifting and carrying large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bits of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trees or lifeless hairy mammoths.</a:t>
            </a:r>
          </a:p>
        </p:txBody>
      </p:sp>
    </p:spTree>
    <p:extLst>
      <p:ext uri="{BB962C8B-B14F-4D97-AF65-F5344CB8AC3E}">
        <p14:creationId xmlns:p14="http://schemas.microsoft.com/office/powerpoint/2010/main" val="4435313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81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Primitive men hunting a mammoth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86000"/>
            <a:ext cx="8229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85799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953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Appeal of the theory</a:t>
            </a:r>
          </a:p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appeal of this theory lies in its emphasis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on social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context.</a:t>
            </a:r>
          </a:p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Language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we know is a social phenomenon and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it must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have been originated in groups.</a:t>
            </a:r>
          </a:p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Early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people must have lived in groups, if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only because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larger groups offered better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protection from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attack. Groups are necessarily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social organizations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and ,to maintain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those organizations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, some form of communication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is required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, even if it is just grunts and curses.</a:t>
            </a:r>
          </a:p>
        </p:txBody>
      </p:sp>
    </p:spTree>
    <p:extLst>
      <p:ext uri="{BB962C8B-B14F-4D97-AF65-F5344CB8AC3E}">
        <p14:creationId xmlns:p14="http://schemas.microsoft.com/office/powerpoint/2010/main" val="17860069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502920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Weaker point of the theory</a:t>
            </a: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But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the theory does not fully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answer our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question as we see same kind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of sounds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produced by different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animals but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these grunts and groans do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not develop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into a fully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fledged communicative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language.</a:t>
            </a:r>
          </a:p>
        </p:txBody>
      </p:sp>
    </p:spTree>
    <p:extLst>
      <p:ext uri="{BB962C8B-B14F-4D97-AF65-F5344CB8AC3E}">
        <p14:creationId xmlns:p14="http://schemas.microsoft.com/office/powerpoint/2010/main" val="37149468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82" y="1524000"/>
            <a:ext cx="8666018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386121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Callout 3"/>
          <p:cNvSpPr/>
          <p:nvPr/>
        </p:nvSpPr>
        <p:spPr>
          <a:xfrm>
            <a:off x="457200" y="1752600"/>
            <a:ext cx="8305800" cy="4419600"/>
          </a:xfrm>
          <a:prstGeom prst="cloud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Physical Adaptation Source</a:t>
            </a:r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71100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Basic assumption: </a:t>
            </a: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Physical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features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humans possess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, especially those that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are distinct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from other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creatures, may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have been able to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support speech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production.</a:t>
            </a:r>
          </a:p>
        </p:txBody>
      </p:sp>
    </p:spTree>
    <p:extLst>
      <p:ext uri="{BB962C8B-B14F-4D97-AF65-F5344CB8AC3E}">
        <p14:creationId xmlns:p14="http://schemas.microsoft.com/office/powerpoint/2010/main" val="346159455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Bipedalism</a:t>
            </a:r>
          </a:p>
          <a:p>
            <a:pPr marL="0" indent="0">
              <a:buNone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ur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ancestors made a very significant transition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to an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upright posture, with bipedal (on two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feet) locomotion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, and a revised role for the front limbs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657600"/>
            <a:ext cx="8915399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1275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609600" y="2590800"/>
            <a:ext cx="8229600" cy="2743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7200" b="1" dirty="0">
                <a:latin typeface="Times New Roman" pitchFamily="18" charset="0"/>
                <a:cs typeface="Times New Roman" pitchFamily="18" charset="0"/>
              </a:rPr>
              <a:t>How and when </a:t>
            </a:r>
            <a:r>
              <a:rPr lang="en-US" sz="7200" b="1" dirty="0" smtClean="0">
                <a:latin typeface="Times New Roman" pitchFamily="18" charset="0"/>
                <a:cs typeface="Times New Roman" pitchFamily="18" charset="0"/>
              </a:rPr>
              <a:t>did language originate?</a:t>
            </a:r>
            <a:endParaRPr lang="en-US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5029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Some of our early ancestors were as follows:</a:t>
            </a:r>
          </a:p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Homo erectus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(from Africa to Europe &amp; Asia) – originated 1.8 million years ago – extinct 0.5 million years ago</a:t>
            </a:r>
          </a:p>
          <a:p>
            <a:pPr marL="0" indent="0">
              <a:buNone/>
            </a:pP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– hunter-gatherer – tool-making</a:t>
            </a:r>
          </a:p>
          <a:p>
            <a:pPr marL="0" indent="0">
              <a:buNone/>
            </a:pP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– able to control fire</a:t>
            </a:r>
          </a:p>
          <a:p>
            <a:pPr marL="0" indent="0">
              <a:buNone/>
            </a:pP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– brain size increased</a:t>
            </a:r>
          </a:p>
          <a:p>
            <a:pPr marL="0" indent="0">
              <a:buNone/>
            </a:pP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– not capable of producing sounds of complexity comparable to modern speech.</a:t>
            </a:r>
          </a:p>
        </p:txBody>
      </p:sp>
    </p:spTree>
    <p:extLst>
      <p:ext uri="{BB962C8B-B14F-4D97-AF65-F5344CB8AC3E}">
        <p14:creationId xmlns:p14="http://schemas.microsoft.com/office/powerpoint/2010/main" val="132294605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5105400"/>
          </a:xfrm>
        </p:spPr>
        <p:txBody>
          <a:bodyPr/>
          <a:lstStyle/>
          <a:p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Homo </a:t>
            </a: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Neanderthalensis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Brain size increased</a:t>
            </a:r>
          </a:p>
          <a:p>
            <a:pPr marL="0" indent="0">
              <a:buNone/>
            </a:pPr>
            <a:r>
              <a:rPr lang="en-US" dirty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average 1412 c.c. (homo sapiens; 1487 c.c.)</a:t>
            </a:r>
          </a:p>
          <a:p>
            <a:pPr marL="0" indent="0">
              <a:buNone/>
            </a:pPr>
            <a:r>
              <a:rPr lang="en-US" dirty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consonant-like sound distinctions</a:t>
            </a:r>
          </a:p>
          <a:p>
            <a:pPr marL="0" indent="0">
              <a:buNone/>
            </a:pPr>
            <a:r>
              <a:rPr lang="en-US" dirty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35 000 years ago</a:t>
            </a:r>
          </a:p>
          <a:p>
            <a:pPr marL="0" indent="0">
              <a:buNone/>
            </a:pPr>
            <a:r>
              <a:rPr lang="en-US" dirty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features emerge that resemble homo sapiens</a:t>
            </a:r>
          </a:p>
        </p:txBody>
      </p:sp>
    </p:spTree>
    <p:extLst>
      <p:ext uri="{BB962C8B-B14F-4D97-AF65-F5344CB8AC3E}">
        <p14:creationId xmlns:p14="http://schemas.microsoft.com/office/powerpoint/2010/main" val="48785683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Evolutionary development of vocal tract:</a:t>
            </a:r>
          </a:p>
          <a:p>
            <a:pPr marL="0" indent="0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Neanderthal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Human (Evidence of vocal tract evolution)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67000"/>
            <a:ext cx="91440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387002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The reconstructed vocal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tract of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 Neanderthal suggests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that some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consonant-like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sound distinctions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would have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been possible.</a:t>
            </a:r>
          </a:p>
          <a:p>
            <a:pPr marL="0" indent="0">
              <a:buNone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In the study of evolutionary development,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there are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certain physical features, best thought of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as partial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adaptations, which appear to be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relevant for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speech. They are streamlined versions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of features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found in other primates. By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themselves, such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features would not necessarily lead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to speech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production, but they are good clues that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a creature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possessing such features probably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has the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capacity for speech.</a:t>
            </a:r>
          </a:p>
        </p:txBody>
      </p:sp>
    </p:spTree>
    <p:extLst>
      <p:ext uri="{BB962C8B-B14F-4D97-AF65-F5344CB8AC3E}">
        <p14:creationId xmlns:p14="http://schemas.microsoft.com/office/powerpoint/2010/main" val="16897623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5105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The physical features of human that seem as partial adaptations which make speech easy for them are as follows:</a:t>
            </a:r>
          </a:p>
          <a:p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eeth</a:t>
            </a: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Lips</a:t>
            </a: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Mouth</a:t>
            </a: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Tongue</a:t>
            </a: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Larynx</a:t>
            </a: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Pharynx</a:t>
            </a: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48033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5181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Teeth:</a:t>
            </a:r>
          </a:p>
          <a:p>
            <a:pPr marL="0" indent="0">
              <a:buNone/>
            </a:pP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Human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teeth are upright, not slanting outwards like those of apes, and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they are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roughly even in height. Such characteristics are not very useful for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ripping or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tearing food and seem better adapted for grinding and chewing. They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are also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very helpful in making sounds such as f or v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Lips:</a:t>
            </a:r>
          </a:p>
          <a:p>
            <a:pPr marL="0" indent="0">
              <a:buNone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Human lips have more intricate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muscle interlacing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than is found in other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primates and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their resulting flexibility certainly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helps in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making sounds like p or b.</a:t>
            </a:r>
          </a:p>
        </p:txBody>
      </p:sp>
    </p:spTree>
    <p:extLst>
      <p:ext uri="{BB962C8B-B14F-4D97-AF65-F5344CB8AC3E}">
        <p14:creationId xmlns:p14="http://schemas.microsoft.com/office/powerpoint/2010/main" val="395228291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5105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Mouth and Tongue: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human mouth is relatively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small compared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 other primates, can be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opened and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closed rapidly, and contains 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smaller, thicker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more muscular tongue which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can be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used to shape a wide variety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sounds inside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oral cavity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In addition, unlike other primates, humans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can close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off the airway through the nose to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create more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air pressure in the mouth. The overall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effect of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these small differences taken together is a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face with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more intricate muscle interlacing in the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lips and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mouth, capable of a wider range of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shapes and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 more rapid and powerful delivery of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sounds produced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through these different shapes.</a:t>
            </a:r>
            <a:endParaRPr lang="en-US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82774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876800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Larynx and pharynx:</a:t>
            </a:r>
          </a:p>
          <a:p>
            <a:pPr marL="0" indent="0">
              <a:buNone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Larynx is “voice box” in your throat containing the vocal folds or vocal chords. Due to upright position, head moved directly above he spinal column and larynx dropped to a lower position</a:t>
            </a:r>
          </a:p>
          <a:p>
            <a:pPr marL="0" indent="0">
              <a:buNone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As a result, the pharynx (cavity above the vocal folds, acts as resonator) became longer =&gt; increased range and clarity of sounds.</a:t>
            </a:r>
          </a:p>
        </p:txBody>
      </p:sp>
    </p:spTree>
    <p:extLst>
      <p:ext uri="{BB962C8B-B14F-4D97-AF65-F5344CB8AC3E}">
        <p14:creationId xmlns:p14="http://schemas.microsoft.com/office/powerpoint/2010/main" val="219165063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00200"/>
            <a:ext cx="7696199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7747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648200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Criticism: </a:t>
            </a:r>
            <a:endParaRPr lang="en-US" b="1" dirty="0" smtClean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Certain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birds and parrots are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also able to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produce a wide variety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sounds.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473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There was a time when people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didn’t have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the ability to talk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Ability to produce sounds is located in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an ancient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part of the brain which we share with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all vertebrates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(fish, frogs, birds, mammals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indent="0">
              <a:buNone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Spoken language probably developed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between 100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000 and 50 000 years ago while writing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only dates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back to about 5 000 years ago =&gt; no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direct evidence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about the development of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speech.</a:t>
            </a:r>
          </a:p>
          <a:p>
            <a:pPr marL="0" indent="0">
              <a:buNone/>
            </a:pP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There is no physical evidence about when and how of language in humans emerged. </a:t>
            </a: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Callout 3"/>
          <p:cNvSpPr/>
          <p:nvPr/>
        </p:nvSpPr>
        <p:spPr>
          <a:xfrm>
            <a:off x="457200" y="2008909"/>
            <a:ext cx="8153400" cy="4038600"/>
          </a:xfrm>
          <a:prstGeom prst="cloud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The tool-making Source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58230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As early humans’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hands became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occupied with tool use, they were less able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to use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hand gestures, so speech became a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necessity.</a:t>
            </a:r>
          </a:p>
          <a:p>
            <a:pPr marL="0" indent="0">
              <a:buNone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Bringing words together like bringing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two rocks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together to make a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tool.</a:t>
            </a:r>
          </a:p>
          <a:p>
            <a:pPr marL="0" indent="0">
              <a:buNone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The functions for object manipulation and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for speaking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are very close to each other in the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left hemisphere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of the brain (</a:t>
            </a:r>
            <a:r>
              <a:rPr lang="en-US" b="1" dirty="0" err="1">
                <a:effectLst/>
                <a:latin typeface="Times New Roman" pitchFamily="18" charset="0"/>
                <a:cs typeface="Times New Roman" pitchFamily="18" charset="0"/>
              </a:rPr>
              <a:t>lateralisation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=&gt; there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may have been an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evolutionary connection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between the use of tools and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the use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of language in early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humans.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37235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518160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This theory allows for structural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organization inherent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to all language (even sign languages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), not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only articulation of sounds to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denote objects.</a:t>
            </a:r>
          </a:p>
          <a:p>
            <a:pPr marL="0" indent="0">
              <a:buNone/>
            </a:pP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799" y="3048000"/>
            <a:ext cx="2943225" cy="364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085213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Callout 3"/>
          <p:cNvSpPr/>
          <p:nvPr/>
        </p:nvSpPr>
        <p:spPr>
          <a:xfrm>
            <a:off x="914400" y="1676400"/>
            <a:ext cx="7696200" cy="4267200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The Genetic Source</a:t>
            </a:r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60055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 crucial genetic mutation arose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which gave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humans the unique ability to produce and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understand language.</a:t>
            </a:r>
          </a:p>
          <a:p>
            <a:pPr marL="0" indent="0">
              <a:buNone/>
            </a:pP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This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means that language is</a:t>
            </a:r>
          </a:p>
          <a:p>
            <a:r>
              <a:rPr lang="en-US" b="1" i="1" dirty="0" smtClean="0">
                <a:effectLst/>
                <a:latin typeface="Times New Roman" pitchFamily="18" charset="0"/>
                <a:cs typeface="Times New Roman" pitchFamily="18" charset="0"/>
              </a:rPr>
              <a:t>Innate</a:t>
            </a:r>
            <a:endParaRPr lang="en-US" b="1" i="1" dirty="0"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effectLst/>
                <a:latin typeface="Times New Roman" pitchFamily="18" charset="0"/>
                <a:cs typeface="Times New Roman" pitchFamily="18" charset="0"/>
              </a:rPr>
              <a:t>Hard-wired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like in a computer</a:t>
            </a:r>
          </a:p>
          <a:p>
            <a:r>
              <a:rPr lang="en-US" b="1" dirty="0" smtClean="0">
                <a:effectLst/>
                <a:latin typeface="Times New Roman" pitchFamily="18" charset="0"/>
                <a:cs typeface="Times New Roman" pitchFamily="18" charset="0"/>
              </a:rPr>
              <a:t>Pre-programmed</a:t>
            </a:r>
            <a:endParaRPr lang="en-US" b="1" dirty="0"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effectLst/>
                <a:latin typeface="Times New Roman" pitchFamily="18" charset="0"/>
                <a:cs typeface="Times New Roman" pitchFamily="18" charset="0"/>
              </a:rPr>
              <a:t>Universal </a:t>
            </a:r>
            <a:r>
              <a:rPr lang="en-US" b="1" dirty="0">
                <a:effectLst/>
                <a:latin typeface="Times New Roman" pitchFamily="18" charset="0"/>
                <a:cs typeface="Times New Roman" pitchFamily="18" charset="0"/>
              </a:rPr>
              <a:t>in form</a:t>
            </a:r>
          </a:p>
          <a:p>
            <a:r>
              <a:rPr lang="en-US" b="1" dirty="0" smtClean="0">
                <a:effectLst/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b="1" i="1" dirty="0">
                <a:effectLst/>
                <a:latin typeface="Times New Roman" pitchFamily="18" charset="0"/>
                <a:cs typeface="Times New Roman" pitchFamily="18" charset="0"/>
              </a:rPr>
              <a:t>innateness hypothesis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states that language is endemic to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all humans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6852712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600200"/>
            <a:ext cx="3657599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230860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5029200"/>
          </a:xfrm>
        </p:spPr>
        <p:txBody>
          <a:bodyPr/>
          <a:lstStyle/>
          <a:p>
            <a:r>
              <a:rPr lang="en-US" b="1" i="1" u="sng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Why do people speak </a:t>
            </a:r>
            <a:r>
              <a:rPr lang="en-US" b="1" i="1" u="sng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different languages </a:t>
            </a:r>
            <a:r>
              <a:rPr lang="en-US" b="1" i="1" u="sng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if they first had one </a:t>
            </a:r>
            <a:r>
              <a:rPr lang="en-US" b="1" i="1" u="sng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language?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Language Diversity</a:t>
            </a:r>
            <a:endParaRPr lang="en-US" sz="5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667000"/>
            <a:ext cx="38862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382665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144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Christianity</a:t>
            </a:r>
            <a:r>
              <a:rPr lang="en-US" b="1" dirty="0" smtClean="0"/>
              <a:t>: Language diversity is a curse to humanity.</a:t>
            </a:r>
          </a:p>
          <a:p>
            <a:pPr marL="0" indent="0" algn="ctr">
              <a:buNone/>
            </a:pPr>
            <a:endParaRPr lang="en-US" b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14600"/>
            <a:ext cx="89154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393550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953000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Quran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: Language diversity is one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sign of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God’s Supreme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Power</a:t>
            </a:r>
          </a:p>
          <a:p>
            <a:pPr marL="0" indent="0" algn="ctr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14600"/>
            <a:ext cx="91440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836364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</a:t>
            </a:r>
            <a:r>
              <a:rPr lang="ar-AE" dirty="0" smtClean="0"/>
              <a:t> </a:t>
            </a:r>
            <a:r>
              <a:rPr lang="ar-AE" dirty="0"/>
              <a:t>وَمَا أَرْسَلْنَا مِنْ رَسُولٍ إِ ا لَّ بِلِسَ انِ قَوْمِهِ لِيُبَي نَ لَهُ مْ </a:t>
            </a:r>
            <a:r>
              <a:rPr lang="ar-AE" dirty="0" smtClean="0"/>
              <a:t>..</a:t>
            </a:r>
            <a:endParaRPr lang="ar-AE" dirty="0"/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sent not 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messenger except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(to teach) in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language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his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own) people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in order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make (things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clear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them.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064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>
          <a:xfrm>
            <a:off x="533400" y="1981200"/>
            <a:ext cx="7772400" cy="136207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Where do you think language comes from?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5105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i="1" u="sng" dirty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Was there one or more than one </a:t>
            </a:r>
            <a:r>
              <a:rPr lang="en-US" i="1" u="sng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original language?</a:t>
            </a:r>
          </a:p>
          <a:p>
            <a:pPr marL="0" indent="0">
              <a:buNone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There are approximately 6,300 languages spoken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on earth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now, and an even greater number spoken in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the past.</a:t>
            </a:r>
          </a:p>
          <a:p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Early humans first appeared 150,00 years ago</a:t>
            </a:r>
          </a:p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Language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first appeared 50,000 years ago</a:t>
            </a:r>
          </a:p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Language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is a relatively 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recent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phenomena</a:t>
            </a:r>
          </a:p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All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of the original first languages have disappeared</a:t>
            </a:r>
          </a:p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Many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more languages were spoken in the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past because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humans lived in small tribes (lots of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different languages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) rather than in large states (with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one common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language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).</a:t>
            </a: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63004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51054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b="1" u="sng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Monogenesis</a:t>
            </a:r>
            <a:r>
              <a:rPr lang="en-US" u="sng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en-US" u="sng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mono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 “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one” genesis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 “birth”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There was a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single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original language spoken by a single group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Homo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sapiens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as early as 50,000 years ago which gave rise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all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human languages spoken on earth today.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Mother Tongue Hypothesis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– this original language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diverged through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time and distance to form many different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languages. All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today’s languages descended from this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one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language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Out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of Africa Theory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General theory of human origin arising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Africa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; language may have arisen here as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well.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2827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5105400"/>
          </a:xfrm>
        </p:spPr>
        <p:txBody>
          <a:bodyPr/>
          <a:lstStyle/>
          <a:p>
            <a:pPr marL="0" indent="0" algn="ctr">
              <a:buNone/>
            </a:pPr>
            <a:r>
              <a:rPr lang="en-US" b="1" u="sng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Polygenesis: </a:t>
            </a:r>
            <a:endParaRPr lang="en-US" b="1" u="sng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poly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 “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many” genesis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 “birth”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Candelabra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Hypothesis: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hypothesis of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parallel evolution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language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more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than one place and by more than one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group of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Homo sapiens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Each of these languages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would have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diverged into many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forms. The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major language groups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today would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 descended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from these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separate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mother tongues.</a:t>
            </a:r>
          </a:p>
        </p:txBody>
      </p:sp>
    </p:spTree>
    <p:extLst>
      <p:ext uri="{BB962C8B-B14F-4D97-AF65-F5344CB8AC3E}">
        <p14:creationId xmlns:p14="http://schemas.microsoft.com/office/powerpoint/2010/main" val="176934658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Comparative linguists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try to trace the original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mother tongue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(or tongues). Scholars compare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modern languages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try to reconstruct ancient ones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Anthropological linguists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see language as 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window into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past. Language changes much more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slowly than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environment in which it is spoken, so you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can learn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 lot about the cultural history of the people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who speak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 language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/>
              <a:t>Comparative and Anthropological Linguistics</a:t>
            </a:r>
          </a:p>
        </p:txBody>
      </p:sp>
    </p:spTree>
    <p:extLst>
      <p:ext uri="{BB962C8B-B14F-4D97-AF65-F5344CB8AC3E}">
        <p14:creationId xmlns:p14="http://schemas.microsoft.com/office/powerpoint/2010/main" val="300164160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Grace\Desktop\origin-of-language-51-63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9144000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495060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  <a:cs typeface="Times New Roman" pitchFamily="18" charset="0"/>
              </a:rPr>
              <a:t>THANK YOU</a:t>
            </a:r>
            <a:endParaRPr lang="en-US" dirty="0">
              <a:latin typeface="Algerian" pitchFamily="82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All what is said in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the regard of language origination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is a matter of speculation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Some of these speculations are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from the following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different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sources: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divine source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natural sound source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physical adaptation source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tool-making source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genetic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source</a:t>
            </a:r>
          </a:p>
          <a:p>
            <a:pPr marL="0" indent="0" algn="r">
              <a:buNone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(Yule 2010:2; From kin 2011:309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>
            <a:off x="1149927" y="1738745"/>
            <a:ext cx="7086600" cy="4114800"/>
          </a:xfrm>
          <a:prstGeom prst="cloud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The Divine Source</a:t>
            </a:r>
            <a:endParaRPr lang="en-US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502920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In most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religions  of world, language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regarded as a gift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from gods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humans.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Some of the examples are as follows:</a:t>
            </a:r>
          </a:p>
          <a:p>
            <a:pPr marL="0" indent="0" algn="ctr">
              <a:buNone/>
            </a:pPr>
            <a:r>
              <a:rPr lang="en-US" sz="3200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Divine source: Islam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Quran, Allah taught the names of things to Adam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158" y="4191000"/>
            <a:ext cx="8181975" cy="2285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10165961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21873A"/>
      </a:hlink>
      <a:folHlink>
        <a:srgbClr val="717E00"/>
      </a:folHlink>
    </a:clrScheme>
    <a:fontScheme name="School Presentation">
      <a:majorFont>
        <a:latin typeface="Bookman Old Style"/>
        <a:ea typeface=""/>
        <a:cs typeface=""/>
      </a:majorFont>
      <a:minorFont>
        <a:latin typeface="Segoe 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arketSpecific xmlns="4873beb7-5857-4685-be1f-d57550cc96cc" xsi:nil="true"/>
    <ApprovalStatus xmlns="4873beb7-5857-4685-be1f-d57550cc96cc">InProgress</ApprovalStatus>
    <DirectSourceMarket xmlns="4873beb7-5857-4685-be1f-d57550cc96cc" xsi:nil="true"/>
    <PrimaryImageGen xmlns="4873beb7-5857-4685-be1f-d57550cc96cc">true</PrimaryImageGen>
    <ThumbnailAssetId xmlns="4873beb7-5857-4685-be1f-d57550cc96cc" xsi:nil="true"/>
    <NumericId xmlns="4873beb7-5857-4685-be1f-d57550cc96cc">-1</NumericId>
    <TPFriendlyName xmlns="4873beb7-5857-4685-be1f-d57550cc96cc">Back-to-school presentation</TPFriendlyName>
    <BusinessGroup xmlns="4873beb7-5857-4685-be1f-d57550cc96cc" xsi:nil="true"/>
    <APEditor xmlns="4873beb7-5857-4685-be1f-d57550cc96cc">
      <UserInfo>
        <DisplayName>REDMOND\v-luannv</DisplayName>
        <AccountId>92</AccountId>
        <AccountType/>
      </UserInfo>
    </APEditor>
    <SourceTitle xmlns="4873beb7-5857-4685-be1f-d57550cc96cc">Back-to-school presentation</SourceTitle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PublishStatusLookup xmlns="4873beb7-5857-4685-be1f-d57550cc96cc">
      <Value>264474</Value>
      <Value>1317014</Value>
    </PublishStatusLookup>
    <MachineTranslated xmlns="4873beb7-5857-4685-be1f-d57550cc96cc">false</MachineTranslated>
    <OriginalSourceMarket xmlns="4873beb7-5857-4685-be1f-d57550cc96cc" xsi:nil="true"/>
    <TPInstallLocation xmlns="4873beb7-5857-4685-be1f-d57550cc96cc">{My Templates}</TPInstallLocation>
    <APDescription xmlns="4873beb7-5857-4685-be1f-d57550cc96cc" xsi:nil="true"/>
    <ContentItem xmlns="4873beb7-5857-4685-be1f-d57550cc96cc" xsi:nil="true"/>
    <ClipArtFilename xmlns="4873beb7-5857-4685-be1f-d57550cc96cc" xsi:nil="true"/>
    <APAuthor xmlns="4873beb7-5857-4685-be1f-d57550cc96cc">
      <UserInfo>
        <DisplayName>REDMOND\cynvey</DisplayName>
        <AccountId>191</AccountId>
        <AccountType/>
      </UserInfo>
    </APAuthor>
    <TPAppVersion xmlns="4873beb7-5857-4685-be1f-d57550cc96cc">11</TPAppVersion>
    <TPCommandLine xmlns="4873beb7-5857-4685-be1f-d57550cc96cc">{PP} /n {FilePath}</TPCommandLine>
    <PublishTargets xmlns="4873beb7-5857-4685-be1f-d57550cc96cc">OfficeOnline</PublishTargets>
    <TPLaunchHelpLinkType xmlns="4873beb7-5857-4685-be1f-d57550cc96cc">Template</TPLaunchHelpLinkType>
    <TimesCloned xmlns="4873beb7-5857-4685-be1f-d57550cc96cc" xsi:nil="true"/>
    <EditorialStatus xmlns="4873beb7-5857-4685-be1f-d57550cc96cc" xsi:nil="true"/>
    <LastModifiedDateTime xmlns="4873beb7-5857-4685-be1f-d57550cc96cc" xsi:nil="true"/>
    <Provider xmlns="4873beb7-5857-4685-be1f-d57550cc96cc">EY006220130</Provider>
    <AcquiredFrom xmlns="4873beb7-5857-4685-be1f-d57550cc96cc" xsi:nil="true"/>
    <AssetStart xmlns="4873beb7-5857-4685-be1f-d57550cc96cc">2009-05-30T20:41:50+00:00</AssetStart>
    <LastHandOff xmlns="4873beb7-5857-4685-be1f-d57550cc96cc" xsi:nil="true"/>
    <ArtSampleDocs xmlns="4873beb7-5857-4685-be1f-d57550cc96cc" xsi:nil="true"/>
    <TPClientViewer xmlns="4873beb7-5857-4685-be1f-d57550cc96cc">Microsoft Office PowerPoint</TPClientViewer>
    <UACurrentWords xmlns="4873beb7-5857-4685-be1f-d57550cc96cc">0</UACurrentWords>
    <UALocRecommendation xmlns="4873beb7-5857-4685-be1f-d57550cc96cc">Localize</UALocRecommendation>
    <IsDeleted xmlns="4873beb7-5857-4685-be1f-d57550cc96cc">false</IsDeleted>
    <UANotes xmlns="4873beb7-5857-4685-be1f-d57550cc96cc">online only</UANotes>
    <TemplateStatus xmlns="4873beb7-5857-4685-be1f-d57550cc96cc">Complete</TemplateStatus>
    <ShowIn xmlns="4873beb7-5857-4685-be1f-d57550cc96cc" xsi:nil="true"/>
    <CSXHash xmlns="4873beb7-5857-4685-be1f-d57550cc96cc" xsi:nil="true"/>
    <VoteCount xmlns="4873beb7-5857-4685-be1f-d57550cc96cc" xsi:nil="true"/>
    <AssetExpire xmlns="4873beb7-5857-4685-be1f-d57550cc96cc">2100-01-01T00:00:00+00:00</AssetExpire>
    <CSXSubmissionMarket xmlns="4873beb7-5857-4685-be1f-d57550cc96cc" xsi:nil="true"/>
    <DSATActionTaken xmlns="4873beb7-5857-4685-be1f-d57550cc96cc" xsi:nil="true"/>
    <TPExecutable xmlns="4873beb7-5857-4685-be1f-d57550cc96cc" xsi:nil="true"/>
    <SubmitterId xmlns="4873beb7-5857-4685-be1f-d57550cc96cc" xsi:nil="true"/>
    <AssetType xmlns="4873beb7-5857-4685-be1f-d57550cc96cc">TP</AssetType>
    <CSXSubmissionDate xmlns="4873beb7-5857-4685-be1f-d57550cc96cc" xsi:nil="true"/>
    <CSXUpdate xmlns="4873beb7-5857-4685-be1f-d57550cc96cc">false</CSXUpdate>
    <ApprovalLog xmlns="4873beb7-5857-4685-be1f-d57550cc96cc" xsi:nil="true"/>
    <BugNumber xmlns="4873beb7-5857-4685-be1f-d57550cc96cc" xsi:nil="true"/>
    <Milestone xmlns="4873beb7-5857-4685-be1f-d57550cc96cc" xsi:nil="true"/>
    <OriginAsset xmlns="4873beb7-5857-4685-be1f-d57550cc96cc" xsi:nil="true"/>
    <TPComponent xmlns="4873beb7-5857-4685-be1f-d57550cc96cc">PPTFiles</TPComponent>
    <AssetId xmlns="4873beb7-5857-4685-be1f-d57550cc96cc">TP010165961</AssetId>
    <TPApplication xmlns="4873beb7-5857-4685-be1f-d57550cc96cc">PowerPoint</TPApplication>
    <TPLaunchHelpLink xmlns="4873beb7-5857-4685-be1f-d57550cc96cc" xsi:nil="true"/>
    <IntlLocPriority xmlns="4873beb7-5857-4685-be1f-d57550cc96cc" xsi:nil="true"/>
    <CrawlForDependencies xmlns="4873beb7-5857-4685-be1f-d57550cc96cc">false</CrawlForDependencies>
    <IntlLangReviewer xmlns="4873beb7-5857-4685-be1f-d57550cc96cc" xsi:nil="true"/>
    <HandoffToMSDN xmlns="4873beb7-5857-4685-be1f-d57550cc96cc" xsi:nil="true"/>
    <PlannedPubDate xmlns="4873beb7-5857-4685-be1f-d57550cc96cc" xsi:nil="true"/>
    <TrustLevel xmlns="4873beb7-5857-4685-be1f-d57550cc96cc">1 Microsoft Managed Content</TrustLevel>
    <IsSearchable xmlns="4873beb7-5857-4685-be1f-d57550cc96cc">false</IsSearchable>
    <TPNamespace xmlns="4873beb7-5857-4685-be1f-d57550cc96cc">POWERPNT</TPNamespace>
    <Markets xmlns="4873beb7-5857-4685-be1f-d57550cc96cc"/>
    <IntlLangReview xmlns="4873beb7-5857-4685-be1f-d57550cc96cc" xsi:nil="true"/>
    <UAProjectedTotalWords xmlns="4873beb7-5857-4685-be1f-d57550cc96cc" xsi:nil="true"/>
    <OutputCachingOn xmlns="4873beb7-5857-4685-be1f-d57550cc96cc">false</OutputCachingOn>
    <AverageRating xmlns="4873beb7-5857-4685-be1f-d57550cc96cc" xsi:nil="true"/>
    <LastPublishResultLookup xmlns="4873beb7-5857-4685-be1f-d57550cc96cc" xsi:nil="true"/>
    <PolicheckWords xmlns="4873beb7-5857-4685-be1f-d57550cc96cc" xsi:nil="true"/>
    <FriendlyTitle xmlns="4873beb7-5857-4685-be1f-d57550cc96cc" xsi:nil="true"/>
    <Manager xmlns="4873beb7-5857-4685-be1f-d57550cc96cc" xsi:nil="true"/>
    <EditorialTags xmlns="4873beb7-5857-4685-be1f-d57550cc96cc" xsi:nil="true"/>
    <LegacyData xmlns="4873beb7-5857-4685-be1f-d57550cc96cc" xsi:nil="true"/>
    <Downloads xmlns="4873beb7-5857-4685-be1f-d57550cc96cc">0</Downloads>
    <Providers xmlns="4873beb7-5857-4685-be1f-d57550cc96cc" xsi:nil="true"/>
    <TemplateTemplateType xmlns="4873beb7-5857-4685-be1f-d57550cc96cc">PowerPoint 2003 Default</TemplateTemplateType>
    <OOCacheId xmlns="4873beb7-5857-4685-be1f-d57550cc96cc" xsi:nil="true"/>
    <BlockPublish xmlns="4873beb7-5857-4685-be1f-d57550cc96cc" xsi:nil="true"/>
    <CampaignTagsTaxHTField0 xmlns="4873beb7-5857-4685-be1f-d57550cc96cc">
      <Terms xmlns="http://schemas.microsoft.com/office/infopath/2007/PartnerControls"/>
    </CampaignTagsTaxHTField0>
    <LocLastLocAttemptVersionLookup xmlns="4873beb7-5857-4685-be1f-d57550cc96cc">117203</LocLastLocAttemptVersionLookup>
    <LocLastLocAttemptVersionTypeLookup xmlns="4873beb7-5857-4685-be1f-d57550cc96cc" xsi:nil="true"/>
    <LocOverallPreviewStatusLookup xmlns="4873beb7-5857-4685-be1f-d57550cc96cc" xsi:nil="true"/>
    <LocOverallPublishStatusLookup xmlns="4873beb7-5857-4685-be1f-d57550cc96cc" xsi:nil="true"/>
    <TaxCatchAll xmlns="4873beb7-5857-4685-be1f-d57550cc96cc"/>
    <LocNewPublishedVersionLookup xmlns="4873beb7-5857-4685-be1f-d57550cc96cc" xsi:nil="true"/>
    <LocPublishedDependentAssetsLookup xmlns="4873beb7-5857-4685-be1f-d57550cc96cc" xsi:nil="true"/>
    <LocComments xmlns="4873beb7-5857-4685-be1f-d57550cc96cc" xsi:nil="true"/>
    <LocProcessedForMarketsLookup xmlns="4873beb7-5857-4685-be1f-d57550cc96cc" xsi:nil="true"/>
    <LocRecommendedHandoff xmlns="4873beb7-5857-4685-be1f-d57550cc96cc" xsi:nil="true"/>
    <LocManualTestRequired xmlns="4873beb7-5857-4685-be1f-d57550cc96cc" xsi:nil="true"/>
    <LocProcessedForHandoffsLookup xmlns="4873beb7-5857-4685-be1f-d57550cc96cc" xsi:nil="true"/>
    <LocOverallHandbackStatusLookup xmlns="4873beb7-5857-4685-be1f-d57550cc96cc" xsi:nil="true"/>
    <LocalizationTagsTaxHTField0 xmlns="4873beb7-5857-4685-be1f-d57550cc96cc">
      <Terms xmlns="http://schemas.microsoft.com/office/infopath/2007/PartnerControls"/>
    </LocalizationTagsTaxHTField0>
    <FeatureTagsTaxHTField0 xmlns="4873beb7-5857-4685-be1f-d57550cc96cc">
      <Terms xmlns="http://schemas.microsoft.com/office/infopath/2007/PartnerControls"/>
    </FeatureTagsTaxHTField0>
    <LocOverallLocStatusLookup xmlns="4873beb7-5857-4685-be1f-d57550cc96cc" xsi:nil="true"/>
    <LocPublishedLinkedAssetsLookup xmlns="4873beb7-5857-4685-be1f-d57550cc96cc" xsi:nil="true"/>
    <InternalTagsTaxHTField0 xmlns="4873beb7-5857-4685-be1f-d57550cc96cc">
      <Terms xmlns="http://schemas.microsoft.com/office/infopath/2007/PartnerControls"/>
    </InternalTagsTaxHTField0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14</OriginalRelease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9B2178E4-2F0C-4A34-8B52-79BAFAEA725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6FA04B0-9667-4FF1-BC56-1AE96E42ED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5815B27-2AD3-458D-AC84-D691EEA727AB}">
  <ds:schemaRefs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http://www.w3.org/XML/1998/namespace"/>
    <ds:schemaRef ds:uri="http://schemas.microsoft.com/office/2006/documentManagement/types"/>
    <ds:schemaRef ds:uri="4873beb7-5857-4685-be1f-d57550cc96cc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tf10165961</Template>
  <TotalTime>0</TotalTime>
  <Words>3283</Words>
  <Application>Microsoft Office PowerPoint</Application>
  <PresentationFormat>On-screen Show (4:3)</PresentationFormat>
  <Paragraphs>231</Paragraphs>
  <Slides>65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6" baseType="lpstr">
      <vt:lpstr>tf10165961</vt:lpstr>
      <vt:lpstr>Dr. Tahira Asgher</vt:lpstr>
      <vt:lpstr>What is Language?</vt:lpstr>
      <vt:lpstr>Importance of Language </vt:lpstr>
      <vt:lpstr>PowerPoint Presentation</vt:lpstr>
      <vt:lpstr>PowerPoint Presentation</vt:lpstr>
      <vt:lpstr>Where do you think language comes from?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Language Diversity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Comparative and Anthropological Linguistics</vt:lpstr>
      <vt:lpstr>PowerPoint Presentation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2020-03-26T05:02:25Z</dcterms:created>
  <dcterms:modified xsi:type="dcterms:W3CDTF">2020-03-26T12:42:49Z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mageGenCounter">
    <vt:lpwstr>0</vt:lpwstr>
  </property>
  <property fmtid="{D5CDD505-2E9C-101B-9397-08002B2CF9AE}" pid="4" name="ViolationReportStatus">
    <vt:lpwstr>None</vt:lpwstr>
  </property>
  <property fmtid="{D5CDD505-2E9C-101B-9397-08002B2CF9AE}" pid="5" name="ImageGenStatus">
    <vt:lpwstr>0</vt:lpwstr>
  </property>
  <property fmtid="{D5CDD505-2E9C-101B-9397-08002B2CF9AE}" pid="6" name="PolicheckStatus">
    <vt:lpwstr>0</vt:lpwstr>
  </property>
  <property fmtid="{D5CDD505-2E9C-101B-9397-08002B2CF9AE}" pid="7" name="Applications">
    <vt:lpwstr>79;#tpl120;#65;#zpp120;#419;#zpp140</vt:lpwstr>
  </property>
  <property fmtid="{D5CDD505-2E9C-101B-9397-08002B2CF9AE}" pid="8" name="PolicheckCounter">
    <vt:lpwstr>0</vt:lpwstr>
  </property>
  <property fmtid="{D5CDD505-2E9C-101B-9397-08002B2CF9AE}" pid="9" name="APTrustLevel">
    <vt:r8>1</vt:r8>
  </property>
</Properties>
</file>